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8" r:id="rId13"/>
    <p:sldId id="269" r:id="rId14"/>
    <p:sldId id="258" r:id="rId15"/>
    <p:sldId id="294" r:id="rId16"/>
    <p:sldId id="293" r:id="rId17"/>
    <p:sldId id="284" r:id="rId18"/>
    <p:sldId id="297" r:id="rId19"/>
    <p:sldId id="275" r:id="rId20"/>
    <p:sldId id="271" r:id="rId21"/>
    <p:sldId id="279" r:id="rId22"/>
    <p:sldId id="274" r:id="rId23"/>
    <p:sldId id="272" r:id="rId24"/>
    <p:sldId id="280" r:id="rId25"/>
    <p:sldId id="281" r:id="rId26"/>
    <p:sldId id="282" r:id="rId27"/>
    <p:sldId id="283" r:id="rId28"/>
    <p:sldId id="277" r:id="rId29"/>
    <p:sldId id="278" r:id="rId30"/>
    <p:sldId id="295" r:id="rId31"/>
    <p:sldId id="296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F9"/>
    <a:srgbClr val="632DFD"/>
    <a:srgbClr val="325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howGuides="1">
      <p:cViewPr>
        <p:scale>
          <a:sx n="100" d="100"/>
          <a:sy n="100" d="100"/>
        </p:scale>
        <p:origin x="4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A8D4-FEC7-4DE4-9F21-B18BC4AF0442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D7A5-AA7E-4193-8DC4-4236722BD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put E.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Norrgard’s</a:t>
            </a:r>
            <a:r>
              <a:rPr lang="en-US" baseline="0" dirty="0" smtClean="0"/>
              <a:t> reference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gives us another handle on reversing the polarization on the electron beam.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gives us another handle on reversing the polarization on the electron beam.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buffer gases are equal,</a:t>
            </a:r>
            <a:r>
              <a:rPr lang="en-US" baseline="0" dirty="0" smtClean="0"/>
              <a:t> but some are more equal than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microamps</a:t>
            </a:r>
            <a:r>
              <a:rPr lang="en-US" baseline="0" dirty="0" smtClean="0"/>
              <a:t> with 24% polarization is now comparable to the performance of the </a:t>
            </a:r>
            <a:r>
              <a:rPr lang="en-US" baseline="0" dirty="0" err="1" smtClean="0"/>
              <a:t>GaAs</a:t>
            </a:r>
            <a:r>
              <a:rPr lang="en-US" baseline="0" dirty="0" smtClean="0"/>
              <a:t> source we get on the experiment using chiral molecules and other nasty chemicals as targets.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mTorr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8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technique is used to orient the rubidium atoms? Mention that we will come back to this in</a:t>
            </a:r>
            <a:r>
              <a:rPr lang="en-US" baseline="0" dirty="0" smtClean="0"/>
              <a:t> more detail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DD7A5-AA7E-4193-8DC4-4236722BD7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8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6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1529-4EE4-44BF-B22F-E29F6E9C9D3C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95F3-EAE0-4380-8CD6-B196F99E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jp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032804"/>
            <a:ext cx="74676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An optically </a:t>
            </a:r>
            <a:r>
              <a:rPr lang="en-US" sz="2800" dirty="0">
                <a:solidFill>
                  <a:srgbClr val="002060"/>
                </a:solidFill>
                <a:latin typeface="Lucida Console" pitchFamily="49" charset="0"/>
              </a:rPr>
              <a:t>pumped spin-exchange polarized electron source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2805332"/>
            <a:ext cx="3048000" cy="609600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Munir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Pirbhai</a:t>
            </a:r>
            <a:endParaRPr lang="en-US" sz="2800" dirty="0" smtClean="0">
              <a:solidFill>
                <a:srgbClr val="002060"/>
              </a:solidFill>
              <a:latin typeface="Lucida Console" pitchFamily="49" charset="0"/>
            </a:endParaRPr>
          </a:p>
          <a:p>
            <a:pPr algn="r"/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2" y="4745502"/>
            <a:ext cx="2291472" cy="1718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690404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46" y="4690404"/>
            <a:ext cx="20220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Source: collision cell/electron gun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55388"/>
            <a:ext cx="3023401" cy="2926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963400" y="2665780"/>
            <a:ext cx="473571" cy="1283666"/>
          </a:xfrm>
          <a:prstGeom prst="line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913" y="2602468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Collision cell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80" y="1947471"/>
            <a:ext cx="2908912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206447" y="2787576"/>
            <a:ext cx="1380744" cy="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30910" y="4572000"/>
            <a:ext cx="817090" cy="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598" y="4381500"/>
            <a:ext cx="185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Lucida Console" pitchFamily="49" charset="0"/>
              </a:rPr>
              <a:t>Rb</a:t>
            </a:r>
            <a:r>
              <a:rPr lang="en-US" dirty="0" smtClean="0">
                <a:latin typeface="Lucida Console" pitchFamily="49" charset="0"/>
              </a:rPr>
              <a:t> reservoir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211860" y="4139991"/>
            <a:ext cx="553570" cy="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30910" y="3828984"/>
            <a:ext cx="553570" cy="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088" y="3651792"/>
            <a:ext cx="14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Gas inlet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00" y="3963340"/>
            <a:ext cx="21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</a:rPr>
              <a:t>Pressure gauge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10027" y="3144826"/>
            <a:ext cx="612648" cy="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5030" y="2959794"/>
            <a:ext cx="130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Filament</a:t>
            </a:r>
            <a:endParaRPr lang="en-US" dirty="0">
              <a:latin typeface="Lucida Console" pitchFamily="49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6" y="4892601"/>
            <a:ext cx="3849113" cy="1722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1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Optical electron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polarimeter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59" y="1671450"/>
            <a:ext cx="4351841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876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Lucida Console" pitchFamily="49" charset="0"/>
              </a:rPr>
              <a:t>A) entrance; B) target-gas-feed capillary; C) mounting sleeve; D) optical </a:t>
            </a:r>
            <a:r>
              <a:rPr lang="en-US" sz="1600" dirty="0" err="1" smtClean="0">
                <a:latin typeface="Lucida Console" pitchFamily="49" charset="0"/>
              </a:rPr>
              <a:t>polarimeter</a:t>
            </a:r>
            <a:r>
              <a:rPr lang="en-US" sz="1600" dirty="0" smtClean="0">
                <a:latin typeface="Lucida Console" pitchFamily="49" charset="0"/>
              </a:rPr>
              <a:t>; E) chamber housing electron collector and viewport; F) main vacuum chamber; G) fluorescence collection lens; H) energy-defining cylinder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8234"/>
              </p:ext>
            </p:extLst>
          </p:nvPr>
        </p:nvGraphicFramePr>
        <p:xfrm>
          <a:off x="231775" y="2000250"/>
          <a:ext cx="44291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5" name="Equation" r:id="rId5" imgW="4025880" imgH="901440" progId="Equation.DSMT4">
                  <p:embed/>
                </p:oleObj>
              </mc:Choice>
              <mc:Fallback>
                <p:oleObj name="Equation" r:id="rId5" imgW="402588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000250"/>
                        <a:ext cx="4429125" cy="9921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626246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T.J.Gay</a:t>
            </a:r>
            <a:r>
              <a:rPr lang="en-US" sz="1400" dirty="0" smtClean="0">
                <a:latin typeface="Lucida Console" pitchFamily="49" charset="0"/>
              </a:rPr>
              <a:t>, J. Phys. B </a:t>
            </a:r>
            <a:r>
              <a:rPr lang="en-US" sz="1400" b="1" dirty="0" smtClean="0">
                <a:latin typeface="Lucida Console" pitchFamily="49" charset="0"/>
              </a:rPr>
              <a:t>16</a:t>
            </a:r>
            <a:r>
              <a:rPr lang="en-US" sz="1400" dirty="0" smtClean="0">
                <a:latin typeface="Lucida Console" pitchFamily="49" charset="0"/>
              </a:rPr>
              <a:t>, L553 (1983).</a:t>
            </a:r>
          </a:p>
          <a:p>
            <a:r>
              <a:rPr lang="en-US" sz="1400" dirty="0" err="1" smtClean="0">
                <a:latin typeface="Lucida Console" pitchFamily="49" charset="0"/>
              </a:rPr>
              <a:t>M.Pirbhai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>
                <a:latin typeface="Lucida Console" pitchFamily="49" charset="0"/>
              </a:rPr>
              <a:t>Rev. Sci. </a:t>
            </a:r>
            <a:r>
              <a:rPr lang="en-US" sz="1400" dirty="0" err="1">
                <a:latin typeface="Lucida Console" pitchFamily="49" charset="0"/>
              </a:rPr>
              <a:t>Instrum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b="1" dirty="0">
                <a:latin typeface="Lucida Console" pitchFamily="49" charset="0"/>
              </a:rPr>
              <a:t>84</a:t>
            </a:r>
            <a:r>
              <a:rPr lang="en-US" sz="1400" dirty="0">
                <a:latin typeface="Lucida Console" pitchFamily="49" charset="0"/>
              </a:rPr>
              <a:t>, 053113 (2013</a:t>
            </a:r>
            <a:r>
              <a:rPr lang="en-US" sz="1400" dirty="0" smtClean="0">
                <a:latin typeface="Lucida Console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973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953168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2440"/>
            <a:ext cx="2945598" cy="242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Electron optical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polarimeter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3572470"/>
            <a:ext cx="533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Lucida Console" pitchFamily="49" charset="0"/>
              </a:rPr>
              <a:t>Earlier optical </a:t>
            </a:r>
            <a:r>
              <a:rPr lang="en-US" sz="1900" dirty="0" err="1" smtClean="0">
                <a:latin typeface="Lucida Console" pitchFamily="49" charset="0"/>
              </a:rPr>
              <a:t>polarimeters</a:t>
            </a:r>
            <a:r>
              <a:rPr lang="en-US" sz="1900" dirty="0" smtClean="0">
                <a:latin typeface="Lucida Console" pitchFamily="49" charset="0"/>
              </a:rPr>
              <a:t> </a:t>
            </a:r>
            <a:r>
              <a:rPr lang="en-US" sz="1900" dirty="0" smtClean="0">
                <a:latin typeface="Lucida Console" pitchFamily="49" charset="0"/>
              </a:rPr>
              <a:t>~ 10</a:t>
            </a:r>
            <a:r>
              <a:rPr lang="en-US" sz="1900" baseline="30000" dirty="0" smtClean="0">
                <a:latin typeface="Lucida Console" pitchFamily="49" charset="0"/>
              </a:rPr>
              <a:t>-10</a:t>
            </a:r>
          </a:p>
          <a:p>
            <a:r>
              <a:rPr lang="en-US" sz="1900" dirty="0" smtClean="0">
                <a:latin typeface="Lucida Console" pitchFamily="49" charset="0"/>
              </a:rPr>
              <a:t>This device with argon gas ~ 10</a:t>
            </a:r>
            <a:r>
              <a:rPr lang="en-US" sz="1900" baseline="30000" dirty="0" smtClean="0">
                <a:latin typeface="Lucida Console" pitchFamily="49" charset="0"/>
              </a:rPr>
              <a:t>-8</a:t>
            </a:r>
          </a:p>
          <a:p>
            <a:r>
              <a:rPr lang="en-US" sz="1900" dirty="0" smtClean="0">
                <a:latin typeface="Lucida Console" pitchFamily="49" charset="0"/>
              </a:rPr>
              <a:t>High efficiency Mott ~ 10</a:t>
            </a:r>
            <a:r>
              <a:rPr lang="en-US" sz="1900" baseline="30000" dirty="0" smtClean="0">
                <a:latin typeface="Lucida Console" pitchFamily="49" charset="0"/>
              </a:rPr>
              <a:t>-4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24041"/>
              </p:ext>
            </p:extLst>
          </p:nvPr>
        </p:nvGraphicFramePr>
        <p:xfrm>
          <a:off x="3867150" y="2590800"/>
          <a:ext cx="4978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6" imgW="4978080" imgH="698400" progId="Equation.DSMT4">
                  <p:embed/>
                </p:oleObj>
              </mc:Choice>
              <mc:Fallback>
                <p:oleObj name="Equation" r:id="rId6" imgW="49780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7150" y="2590800"/>
                        <a:ext cx="4978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905000"/>
            <a:ext cx="6683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Electron-spin reversal phenomenon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Different buffer gases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Dependence on incident electron energy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62300" y="3138550"/>
            <a:ext cx="4806550" cy="571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Electron-spin reversal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ucida Console" pitchFamily="49" charset="0"/>
              </a:rPr>
              <a:t>E.B.Norrgard</a:t>
            </a:r>
            <a:r>
              <a:rPr lang="en-US" sz="1400" dirty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D.Tupa</a:t>
            </a:r>
            <a:r>
              <a:rPr lang="en-US" sz="1400" dirty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J.M.Dreiling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T.J.Gay</a:t>
            </a:r>
            <a:r>
              <a:rPr lang="en-US" sz="1400" dirty="0">
                <a:latin typeface="Lucida Console" pitchFamily="49" charset="0"/>
              </a:rPr>
              <a:t>, Phys. Rev. A </a:t>
            </a:r>
            <a:r>
              <a:rPr lang="en-US" sz="1400" b="1" dirty="0" smtClean="0">
                <a:latin typeface="Lucida Console" pitchFamily="49" charset="0"/>
              </a:rPr>
              <a:t>82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>
                <a:latin typeface="Lucida Console" pitchFamily="49" charset="0"/>
              </a:rPr>
              <a:t>033408 (2010).</a:t>
            </a:r>
          </a:p>
        </p:txBody>
      </p:sp>
    </p:spTree>
    <p:extLst>
      <p:ext uri="{BB962C8B-B14F-4D97-AF65-F5344CB8AC3E}">
        <p14:creationId xmlns:p14="http://schemas.microsoft.com/office/powerpoint/2010/main" val="22082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1: Electronic spin reversal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2" y="2592580"/>
            <a:ext cx="4065197" cy="2286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40523" y="3565155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45558" y="3565155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27095" y="3565155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00878" y="3565155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2" idx="1"/>
          </p:cNvCxnSpPr>
          <p:nvPr/>
        </p:nvCxnSpPr>
        <p:spPr>
          <a:xfrm flipH="1">
            <a:off x="893132" y="3871479"/>
            <a:ext cx="947391" cy="100710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83758" y="3872265"/>
            <a:ext cx="752574" cy="11744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937145" y="4177803"/>
            <a:ext cx="152401" cy="13119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95968" y="4177803"/>
            <a:ext cx="454564" cy="13865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300" y="487858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2→1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6165" y="506530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1→1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1→2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0845" y="553006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59680" y="5559737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63" y="2517411"/>
            <a:ext cx="3896269" cy="1743318"/>
          </a:xfrm>
          <a:prstGeom prst="rect">
            <a:avLst/>
          </a:prstGeom>
          <a:ln>
            <a:noFill/>
          </a:ln>
        </p:spPr>
      </p:pic>
      <p:cxnSp>
        <p:nvCxnSpPr>
          <p:cNvPr id="43" name="Straight Arrow Connector 42"/>
          <p:cNvCxnSpPr/>
          <p:nvPr/>
        </p:nvCxnSpPr>
        <p:spPr>
          <a:xfrm flipV="1">
            <a:off x="5191663" y="3125678"/>
            <a:ext cx="0" cy="1012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049332" y="2914918"/>
            <a:ext cx="0" cy="12230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615208" y="3783148"/>
            <a:ext cx="365760" cy="27432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4973132" y="4137685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32" y="1783080"/>
            <a:ext cx="842887" cy="658074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803498" y="1600200"/>
            <a:ext cx="701040" cy="840954"/>
          </a:xfrm>
          <a:prstGeom prst="ellipse">
            <a:avLst/>
          </a:prstGeom>
          <a:noFill/>
          <a:ln w="2286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00539" y="1906377"/>
            <a:ext cx="15951" cy="114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07462" y="192745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+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8455453" y="4135068"/>
            <a:ext cx="260125" cy="620008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79355" y="4831633"/>
            <a:ext cx="1015021" cy="918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F = 3</a:t>
            </a:r>
          </a:p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I = 5/2</a:t>
            </a:r>
          </a:p>
          <a:p>
            <a:pPr algn="ctr"/>
            <a:r>
              <a:rPr lang="en-US" sz="2300" baseline="30000" dirty="0" smtClean="0">
                <a:solidFill>
                  <a:schemeClr val="tx2"/>
                </a:solidFill>
                <a:latin typeface="Lucida Console" pitchFamily="49" charset="0"/>
              </a:rPr>
              <a:t>S = 1/2</a:t>
            </a:r>
            <a:endParaRPr lang="en-US" sz="2300" dirty="0" smtClean="0">
              <a:solidFill>
                <a:schemeClr val="tx2"/>
              </a:solidFill>
              <a:latin typeface="Lucida Console" pitchFamily="49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8264300" y="2921569"/>
            <a:ext cx="502920" cy="1207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815925" y="2927235"/>
            <a:ext cx="0" cy="84124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88923" y="5533795"/>
            <a:ext cx="2029968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488923" y="4851299"/>
            <a:ext cx="1501956" cy="649224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994014" y="4901016"/>
            <a:ext cx="490057" cy="585927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000672" y="4913636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9703" y="5611240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F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2584" y="4915712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/>
                </a:solidFill>
                <a:latin typeface="Lucida Console" pitchFamily="49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340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/>
      <p:bldP spid="81" grpId="0"/>
      <p:bldP spid="82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1: Electronic spin reversal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99213"/>
            <a:ext cx="4065197" cy="2286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49091" y="3571788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54126" y="3571788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5663" y="3571788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09446" y="3571788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2" idx="1"/>
          </p:cNvCxnSpPr>
          <p:nvPr/>
        </p:nvCxnSpPr>
        <p:spPr>
          <a:xfrm flipH="1">
            <a:off x="901700" y="3878112"/>
            <a:ext cx="947391" cy="100710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92326" y="3878898"/>
            <a:ext cx="752574" cy="11744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945713" y="4184436"/>
            <a:ext cx="152401" cy="13119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04536" y="4184436"/>
            <a:ext cx="454564" cy="13865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2868" y="4885213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2→1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34733" y="5071933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1→1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1→2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9413" y="5536693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8248" y="556637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50" y="1789713"/>
            <a:ext cx="842887" cy="658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1" y="2638344"/>
            <a:ext cx="3896269" cy="1743318"/>
          </a:xfrm>
          <a:prstGeom prst="rect">
            <a:avLst/>
          </a:prstGeom>
          <a:ln>
            <a:noFill/>
          </a:ln>
        </p:spPr>
      </p:pic>
      <p:cxnSp>
        <p:nvCxnSpPr>
          <p:cNvPr id="44" name="Straight Arrow Connector 43"/>
          <p:cNvCxnSpPr/>
          <p:nvPr/>
        </p:nvCxnSpPr>
        <p:spPr>
          <a:xfrm flipV="1">
            <a:off x="5175656" y="3246611"/>
            <a:ext cx="0" cy="795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934445" y="4042553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033325" y="3035851"/>
            <a:ext cx="0" cy="10067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098576" y="4120736"/>
            <a:ext cx="365760" cy="27432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43816" y="1606833"/>
            <a:ext cx="701040" cy="840954"/>
          </a:xfrm>
          <a:prstGeom prst="ellipse">
            <a:avLst/>
          </a:prstGeom>
          <a:noFill/>
          <a:ln w="2286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340857" y="1913010"/>
            <a:ext cx="15951" cy="114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47780" y="193408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+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8265685" y="4452733"/>
            <a:ext cx="10751" cy="62421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57800" y="5254000"/>
            <a:ext cx="1015021" cy="918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F = 2</a:t>
            </a:r>
          </a:p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I = 5/2</a:t>
            </a:r>
          </a:p>
          <a:p>
            <a:pPr algn="ctr"/>
            <a:r>
              <a:rPr lang="en-US" sz="2300" baseline="30000" dirty="0" smtClean="0">
                <a:solidFill>
                  <a:schemeClr val="tx2"/>
                </a:solidFill>
                <a:latin typeface="Lucida Console" pitchFamily="49" charset="0"/>
              </a:rPr>
              <a:t>S = 1/2</a:t>
            </a:r>
            <a:endParaRPr lang="en-US" sz="2300" dirty="0" smtClean="0">
              <a:solidFill>
                <a:schemeClr val="tx2"/>
              </a:solidFill>
              <a:latin typeface="Lucida Console" pitchFamily="49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8799316" y="3042103"/>
            <a:ext cx="0" cy="969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8287592" y="3044932"/>
            <a:ext cx="448056" cy="106070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606885" y="5240324"/>
            <a:ext cx="1250059" cy="747318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7866672" y="5201412"/>
            <a:ext cx="467475" cy="498329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045793" y="5310505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I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620000" y="5943600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F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186452" y="5242409"/>
            <a:ext cx="193207" cy="32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aseline="30000" dirty="0" smtClean="0">
                <a:solidFill>
                  <a:schemeClr val="tx2"/>
                </a:solidFill>
                <a:latin typeface="Lucida Console" pitchFamily="49" charset="0"/>
              </a:rPr>
              <a:t>S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6616613" y="5765293"/>
            <a:ext cx="1841587" cy="26126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3" grpId="0"/>
      <p:bldP spid="92" grpId="0"/>
      <p:bldP spid="93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1: electron-spin reversal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4848"/>
            <a:ext cx="4959732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68" y="2692400"/>
            <a:ext cx="4065197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70959" y="3664975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75994" y="3664975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57531" y="3664975"/>
            <a:ext cx="118872" cy="61264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1314" y="3664975"/>
            <a:ext cx="182880" cy="612648"/>
          </a:xfrm>
          <a:prstGeom prst="rect">
            <a:avLst/>
          </a:prstGeom>
          <a:noFill/>
          <a:ln w="127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5723568" y="3971299"/>
            <a:ext cx="947391" cy="100710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14194" y="3972085"/>
            <a:ext cx="752574" cy="11744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67581" y="4277623"/>
            <a:ext cx="152401" cy="13119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6404" y="4277623"/>
            <a:ext cx="454564" cy="13865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44736" y="497840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2→1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2→2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6601" y="516512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4"/>
                </a:solidFill>
                <a:latin typeface="Lucida Console" pitchFamily="49" charset="0"/>
              </a:rPr>
              <a:t>87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1→1</a:t>
            </a:r>
          </a:p>
          <a:p>
            <a:pPr algn="ctr"/>
            <a:r>
              <a:rPr lang="en-US" dirty="0">
                <a:solidFill>
                  <a:schemeClr val="accent4"/>
                </a:solidFill>
                <a:latin typeface="Lucida Console" pitchFamily="49" charset="0"/>
              </a:rPr>
              <a:t>1</a:t>
            </a:r>
            <a:r>
              <a:rPr lang="en-US" dirty="0" smtClean="0">
                <a:solidFill>
                  <a:schemeClr val="accent4"/>
                </a:solidFill>
                <a:latin typeface="Lucida Console" pitchFamily="49" charset="0"/>
              </a:rPr>
              <a:t>→</a:t>
            </a:r>
            <a:r>
              <a:rPr lang="en-US" dirty="0">
                <a:solidFill>
                  <a:schemeClr val="accent4"/>
                </a:solidFill>
                <a:latin typeface="Lucida Console" pitchFamily="49" charset="0"/>
              </a:rPr>
              <a:t>2</a:t>
            </a:r>
            <a:endParaRPr lang="en-US" dirty="0" smtClean="0">
              <a:solidFill>
                <a:schemeClr val="accent4"/>
              </a:solidFill>
              <a:latin typeface="Lucida Console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1281" y="5629880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3→3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0116" y="5659557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accent2"/>
                </a:solidFill>
                <a:latin typeface="Lucida Console" pitchFamily="49" charset="0"/>
              </a:rPr>
              <a:t>85</a:t>
            </a:r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Rb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2→2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Lucida Console" pitchFamily="49" charset="0"/>
              </a:rPr>
              <a:t>2→3</a:t>
            </a:r>
          </a:p>
        </p:txBody>
      </p:sp>
    </p:spTree>
    <p:extLst>
      <p:ext uri="{BB962C8B-B14F-4D97-AF65-F5344CB8AC3E}">
        <p14:creationId xmlns:p14="http://schemas.microsoft.com/office/powerpoint/2010/main" val="32122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1: two ways to reverse beam polarization  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1905000"/>
            <a:ext cx="4993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Lucida Console" pitchFamily="49" charset="0"/>
              </a:rPr>
              <a:t>Optical </a:t>
            </a:r>
            <a:r>
              <a:rPr lang="en-US" sz="2400" dirty="0" err="1" smtClean="0">
                <a:latin typeface="Lucida Console" pitchFamily="49" charset="0"/>
              </a:rPr>
              <a:t>helicity</a:t>
            </a:r>
            <a:endParaRPr lang="en-US" sz="24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Lucida Console" pitchFamily="49" charset="0"/>
              </a:rPr>
              <a:t>Pump wavelength detuning</a:t>
            </a:r>
            <a:endParaRPr lang="en-US" sz="24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4175" y="2283525"/>
            <a:ext cx="5152900" cy="22716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Different buffer gases: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He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H</a:t>
            </a:r>
            <a:r>
              <a:rPr lang="en-US" sz="2800" baseline="-25000" dirty="0" smtClean="0">
                <a:solidFill>
                  <a:srgbClr val="002060"/>
                </a:solidFill>
                <a:latin typeface="Lucida Console" pitchFamily="49" charset="0"/>
              </a:rPr>
              <a:t>2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N</a:t>
            </a:r>
            <a:r>
              <a:rPr lang="en-US" sz="2800" baseline="-25000" dirty="0" smtClean="0">
                <a:solidFill>
                  <a:srgbClr val="002060"/>
                </a:solidFill>
                <a:latin typeface="Lucida Console" pitchFamily="49" charset="0"/>
              </a:rPr>
              <a:t>2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C</a:t>
            </a:r>
            <a:r>
              <a:rPr lang="en-US" sz="2800" baseline="-25000" dirty="0" smtClean="0">
                <a:solidFill>
                  <a:srgbClr val="002060"/>
                </a:solidFill>
                <a:latin typeface="Lucida Console" pitchFamily="49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H</a:t>
            </a:r>
            <a:r>
              <a:rPr lang="en-US" sz="2800" baseline="-25000" dirty="0" smtClean="0">
                <a:solidFill>
                  <a:srgbClr val="002060"/>
                </a:solidFill>
                <a:latin typeface="Lucida Console" pitchFamily="49" charset="0"/>
              </a:rPr>
              <a:t>4</a:t>
            </a:r>
          </a:p>
          <a:p>
            <a:pPr algn="l"/>
            <a:endParaRPr lang="en-US" sz="2800" dirty="0" smtClean="0">
              <a:solidFill>
                <a:srgbClr val="002060"/>
              </a:solidFill>
              <a:latin typeface="Lucida Console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0800000">
            <a:off x="3465445" y="2819400"/>
            <a:ext cx="381000" cy="1219200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3465445" y="4114800"/>
            <a:ext cx="381000" cy="304800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7616" y="3224878"/>
            <a:ext cx="11015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Lucida Console" pitchFamily="49" charset="0"/>
                <a:cs typeface="Arial" pitchFamily="34" charset="0"/>
              </a:rPr>
              <a:t>E</a:t>
            </a:r>
            <a:r>
              <a:rPr lang="en-US" sz="2100" baseline="-25000" dirty="0" smtClean="0">
                <a:latin typeface="Lucida Console" pitchFamily="49" charset="0"/>
                <a:cs typeface="Arial" pitchFamily="34" charset="0"/>
              </a:rPr>
              <a:t>i</a:t>
            </a:r>
            <a:r>
              <a:rPr lang="en-US" sz="2100" dirty="0" smtClean="0">
                <a:latin typeface="Lucida Console" pitchFamily="49" charset="0"/>
                <a:cs typeface="Arial" pitchFamily="34" charset="0"/>
              </a:rPr>
              <a:t>~2eV</a:t>
            </a:r>
            <a:endParaRPr lang="en-US" sz="2100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760" y="4063078"/>
            <a:ext cx="11015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Lucida Console" pitchFamily="49" charset="0"/>
                <a:cs typeface="Arial" pitchFamily="34" charset="0"/>
              </a:rPr>
              <a:t>E</a:t>
            </a:r>
            <a:r>
              <a:rPr lang="en-US" sz="2100" baseline="-25000" dirty="0" smtClean="0">
                <a:latin typeface="Lucida Console" pitchFamily="49" charset="0"/>
                <a:cs typeface="Arial" pitchFamily="34" charset="0"/>
              </a:rPr>
              <a:t>i</a:t>
            </a:r>
            <a:r>
              <a:rPr lang="en-US" sz="2100" dirty="0" smtClean="0">
                <a:latin typeface="Lucida Console" pitchFamily="49" charset="0"/>
                <a:cs typeface="Arial" pitchFamily="34" charset="0"/>
              </a:rPr>
              <a:t>~4eV</a:t>
            </a:r>
            <a:endParaRPr lang="en-US" sz="2100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45" y="1652016"/>
            <a:ext cx="2971555" cy="231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Wanted: a “push-button” polarized electron source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69232" y="2362200"/>
            <a:ext cx="2743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574"/>
              </p:ext>
            </p:extLst>
          </p:nvPr>
        </p:nvGraphicFramePr>
        <p:xfrm>
          <a:off x="6187780" y="2590800"/>
          <a:ext cx="495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" name="Equation" r:id="rId5" imgW="495000" imgH="406080" progId="Equation.DSMT4">
                  <p:embed/>
                </p:oleObj>
              </mc:Choice>
              <mc:Fallback>
                <p:oleObj name="Equation" r:id="rId5" imgW="495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7780" y="2590800"/>
                        <a:ext cx="495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0900" y="4181819"/>
            <a:ext cx="846417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Lucida Console" pitchFamily="49" charset="0"/>
              </a:rPr>
              <a:t>Desired characteristics: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Operates with less stringent vacuum requirements.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Less susceptible to contaminants.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81064" y="2805752"/>
            <a:ext cx="1874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2: performance with different buffer gases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45" y="2286000"/>
            <a:ext cx="4721180" cy="3657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6019800" y="2133600"/>
            <a:ext cx="381000" cy="457200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1764268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P</a:t>
            </a:r>
            <a:r>
              <a:rPr lang="en-US" baseline="-25000" dirty="0" smtClean="0">
                <a:latin typeface="Lucida Console" pitchFamily="49" charset="0"/>
                <a:cs typeface="Arial" pitchFamily="34" charset="0"/>
              </a:rPr>
              <a:t>e</a:t>
            </a:r>
            <a:r>
              <a:rPr lang="en-US" dirty="0" smtClean="0">
                <a:latin typeface="Lucida Console" pitchFamily="49" charset="0"/>
                <a:cs typeface="Arial" pitchFamily="34" charset="0"/>
              </a:rPr>
              <a:t>~24%; I~4</a:t>
            </a:r>
            <a:r>
              <a:rPr lang="el-GR" dirty="0" smtClean="0">
                <a:latin typeface="Lucida Console" pitchFamily="49" charset="0"/>
                <a:cs typeface="Arial" pitchFamily="34" charset="0"/>
              </a:rPr>
              <a:t>μ</a:t>
            </a:r>
            <a:r>
              <a:rPr lang="en-US" dirty="0" smtClean="0">
                <a:latin typeface="Lucida Console" pitchFamily="49" charset="0"/>
                <a:cs typeface="Arial" pitchFamily="34" charset="0"/>
              </a:rPr>
              <a:t>A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endCxn id="8" idx="2"/>
          </p:cNvCxnSpPr>
          <p:nvPr/>
        </p:nvCxnSpPr>
        <p:spPr>
          <a:xfrm flipH="1" flipV="1">
            <a:off x="7399632" y="2133600"/>
            <a:ext cx="376884" cy="718066"/>
          </a:xfrm>
          <a:prstGeom prst="line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76888" y="2872859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Lucida Console" pitchFamily="49" charset="0"/>
                <a:cs typeface="Arial" pitchFamily="34" charset="0"/>
              </a:rPr>
              <a:t>GaAs</a:t>
            </a:r>
            <a:r>
              <a:rPr lang="en-US" dirty="0" smtClean="0">
                <a:latin typeface="Lucida Console" pitchFamily="49" charset="0"/>
                <a:cs typeface="Arial" pitchFamily="34" charset="0"/>
              </a:rPr>
              <a:t> source on</a:t>
            </a:r>
          </a:p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ECD experiment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2: characteristics of the different buffer gases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06244"/>
              </p:ext>
            </p:extLst>
          </p:nvPr>
        </p:nvGraphicFramePr>
        <p:xfrm>
          <a:off x="2915887" y="1961400"/>
          <a:ext cx="3288475" cy="2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475"/>
                <a:gridCol w="1905000"/>
              </a:tblGrid>
              <a:tr h="1085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Gas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Quenching cross-section         (Å</a:t>
                      </a:r>
                      <a:r>
                        <a:rPr lang="en-US" sz="1800" u="none" strike="noStrike" baseline="30000" dirty="0">
                          <a:effectLst/>
                          <a:latin typeface="Lucida Console" pitchFamily="49" charset="0"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Ethylene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139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Lucida Console" pitchFamily="49" charset="0"/>
                        </a:rPr>
                        <a:t>Helium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˂˂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Lucida Console" pitchFamily="49" charset="0"/>
                        </a:rPr>
                        <a:t>Hydrogen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Lucida Console" pitchFamily="49" charset="0"/>
                        </a:rPr>
                        <a:t>Nitrogen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Lucida Console" pitchFamily="49" charset="0"/>
                        </a:rPr>
                        <a:t>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943388"/>
              </p:ext>
            </p:extLst>
          </p:nvPr>
        </p:nvGraphicFramePr>
        <p:xfrm>
          <a:off x="1424050" y="5486400"/>
          <a:ext cx="623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" name="Equation" r:id="rId4" imgW="6235560" imgH="431640" progId="Equation.DSMT4">
                  <p:embed/>
                </p:oleObj>
              </mc:Choice>
              <mc:Fallback>
                <p:oleObj name="Equation" r:id="rId4" imgW="6235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4050" y="5486400"/>
                        <a:ext cx="6235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62585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W.Happer</a:t>
            </a:r>
            <a:r>
              <a:rPr lang="en-US" sz="1400" dirty="0">
                <a:latin typeface="Lucida Console" pitchFamily="49" charset="0"/>
              </a:rPr>
              <a:t>, Rev. Mod. Phys. </a:t>
            </a:r>
            <a:r>
              <a:rPr lang="en-US" sz="1400" b="1" dirty="0">
                <a:latin typeface="Lucida Console" pitchFamily="49" charset="0"/>
              </a:rPr>
              <a:t>44</a:t>
            </a:r>
            <a:r>
              <a:rPr lang="en-US" sz="1400" dirty="0">
                <a:latin typeface="Lucida Console" pitchFamily="49" charset="0"/>
              </a:rPr>
              <a:t>, 169, (1972).</a:t>
            </a:r>
          </a:p>
          <a:p>
            <a:r>
              <a:rPr lang="en-US" sz="1400" dirty="0" err="1">
                <a:latin typeface="Lucida Console" pitchFamily="49" charset="0"/>
              </a:rPr>
              <a:t>J.M.Warman</a:t>
            </a:r>
            <a:r>
              <a:rPr lang="en-US" sz="1400" dirty="0">
                <a:latin typeface="Lucida Console" pitchFamily="49" charset="0"/>
              </a:rPr>
              <a:t> and </a:t>
            </a:r>
            <a:r>
              <a:rPr lang="en-US" sz="1400" dirty="0" err="1">
                <a:latin typeface="Lucida Console" pitchFamily="49" charset="0"/>
              </a:rPr>
              <a:t>M.C.Sauer</a:t>
            </a:r>
            <a:r>
              <a:rPr lang="en-US" sz="1400" dirty="0">
                <a:latin typeface="Lucida Console" pitchFamily="49" charset="0"/>
              </a:rPr>
              <a:t>, J. Chem. Phys. </a:t>
            </a:r>
            <a:r>
              <a:rPr lang="en-US" sz="1400" b="1" dirty="0">
                <a:latin typeface="Lucida Console" pitchFamily="49" charset="0"/>
              </a:rPr>
              <a:t>62</a:t>
            </a:r>
            <a:r>
              <a:rPr lang="en-US" sz="1400" dirty="0">
                <a:latin typeface="Lucida Console" pitchFamily="49" charset="0"/>
              </a:rPr>
              <a:t>, 1971 (1975).</a:t>
            </a:r>
            <a:endParaRPr lang="en-US" sz="1400" dirty="0" smtClean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21775" y="3138550"/>
            <a:ext cx="5076700" cy="5643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Energy dependence of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</a:t>
            </a:r>
            <a:r>
              <a:rPr lang="en-US" sz="2800" baseline="-25000" dirty="0" err="1" smtClean="0">
                <a:solidFill>
                  <a:srgbClr val="002060"/>
                </a:solidFill>
                <a:latin typeface="Lucida Console" pitchFamily="49" charset="0"/>
              </a:rPr>
              <a:t>e</a:t>
            </a:r>
            <a:endParaRPr lang="en-US" sz="2800" baseline="-25000" dirty="0">
              <a:solidFill>
                <a:srgbClr val="002060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dependence of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</a:t>
            </a:r>
            <a:r>
              <a:rPr lang="en-US" sz="2800" baseline="-25000" dirty="0" err="1" smtClean="0">
                <a:solidFill>
                  <a:srgbClr val="002060"/>
                </a:solidFill>
                <a:latin typeface="Lucida Console" pitchFamily="49" charset="0"/>
              </a:rPr>
              <a:t>e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 on electron energy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17" y="2133600"/>
            <a:ext cx="3912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dependence of </a:t>
            </a:r>
            <a:r>
              <a:rPr lang="en-US" sz="2800" dirty="0" err="1" smtClean="0">
                <a:solidFill>
                  <a:srgbClr val="002060"/>
                </a:solidFill>
                <a:latin typeface="Lucida Console" pitchFamily="49" charset="0"/>
              </a:rPr>
              <a:t>P</a:t>
            </a:r>
            <a:r>
              <a:rPr lang="en-US" sz="2800" baseline="-25000" dirty="0" err="1" smtClean="0">
                <a:solidFill>
                  <a:srgbClr val="002060"/>
                </a:solidFill>
                <a:latin typeface="Lucida Console" pitchFamily="49" charset="0"/>
              </a:rPr>
              <a:t>e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 on electron energy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" y="2133600"/>
            <a:ext cx="3912358" cy="3657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41425"/>
              </p:ext>
            </p:extLst>
          </p:nvPr>
        </p:nvGraphicFramePr>
        <p:xfrm>
          <a:off x="4894263" y="2122488"/>
          <a:ext cx="4100512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1" name="Graph" r:id="rId5" imgW="3372480" imgH="2707200" progId="Origin50.Graph">
                  <p:embed/>
                </p:oleObj>
              </mc:Choice>
              <mc:Fallback>
                <p:oleObj name="Graph" r:id="rId5" imgW="3372480" imgH="27072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122488"/>
                        <a:ext cx="4100512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359725" y="5623560"/>
            <a:ext cx="0" cy="54864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97574" y="5562600"/>
            <a:ext cx="0" cy="611325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59725" y="6172200"/>
            <a:ext cx="594360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11347" y="5562600"/>
            <a:ext cx="393737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temporary negative ion formation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" y="2133600"/>
            <a:ext cx="3912358" cy="3657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459144" y="3962400"/>
            <a:ext cx="0" cy="256112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5237" y="3969658"/>
            <a:ext cx="3279163" cy="0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04252"/>
              </p:ext>
            </p:extLst>
          </p:nvPr>
        </p:nvGraphicFramePr>
        <p:xfrm>
          <a:off x="4836403" y="2070100"/>
          <a:ext cx="412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3" name="Equation" r:id="rId5" imgW="4127400" imgH="444240" progId="Equation.DSMT4">
                  <p:embed/>
                </p:oleObj>
              </mc:Choice>
              <mc:Fallback>
                <p:oleObj name="Equation" r:id="rId5" imgW="4127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6403" y="2070100"/>
                        <a:ext cx="412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2651760"/>
            <a:ext cx="3926454" cy="2987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G.J.Schulz</a:t>
            </a:r>
            <a:r>
              <a:rPr lang="en-US" sz="1400" dirty="0">
                <a:latin typeface="Lucida Console" pitchFamily="49" charset="0"/>
              </a:rPr>
              <a:t>, Phys. Rev. </a:t>
            </a:r>
            <a:r>
              <a:rPr lang="en-US" sz="1400" b="1" dirty="0" smtClean="0">
                <a:latin typeface="Lucida Console" pitchFamily="49" charset="0"/>
              </a:rPr>
              <a:t>116</a:t>
            </a:r>
            <a:r>
              <a:rPr lang="en-US" sz="1400" dirty="0" smtClean="0">
                <a:latin typeface="Lucida Console" pitchFamily="49" charset="0"/>
              </a:rPr>
              <a:t>, 1141 </a:t>
            </a:r>
            <a:r>
              <a:rPr lang="en-US" sz="1400" dirty="0">
                <a:latin typeface="Lucida Console" pitchFamily="49" charset="0"/>
              </a:rPr>
              <a:t>(</a:t>
            </a:r>
            <a:r>
              <a:rPr lang="en-US" sz="1400" dirty="0" smtClean="0">
                <a:latin typeface="Lucida Console" pitchFamily="49" charset="0"/>
              </a:rPr>
              <a:t>1959).</a:t>
            </a:r>
            <a:endParaRPr lang="en-US" sz="1400" dirty="0">
              <a:latin typeface="Lucida Console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24400" y="2127027"/>
            <a:ext cx="0" cy="3488023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electronic excitation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2" y="1752600"/>
            <a:ext cx="3912358" cy="3657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673970" y="3810000"/>
            <a:ext cx="0" cy="32392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A. </a:t>
            </a:r>
            <a:r>
              <a:rPr lang="en-US" sz="1400" dirty="0" err="1">
                <a:latin typeface="Lucida Console" pitchFamily="49" charset="0"/>
              </a:rPr>
              <a:t>Bogaerts</a:t>
            </a:r>
            <a:r>
              <a:rPr lang="en-US" sz="1400" dirty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Spectrochim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dirty="0" err="1">
                <a:latin typeface="Lucida Console" pitchFamily="49" charset="0"/>
              </a:rPr>
              <a:t>Acta</a:t>
            </a:r>
            <a:r>
              <a:rPr lang="en-US" sz="1400" dirty="0">
                <a:latin typeface="Lucida Console" pitchFamily="49" charset="0"/>
              </a:rPr>
              <a:t> Part B </a:t>
            </a:r>
            <a:r>
              <a:rPr lang="en-US" sz="1400" b="1" dirty="0">
                <a:latin typeface="Lucida Console" pitchFamily="49" charset="0"/>
              </a:rPr>
              <a:t>64</a:t>
            </a:r>
            <a:r>
              <a:rPr lang="en-US" sz="1400" dirty="0">
                <a:latin typeface="Lucida Console" pitchFamily="49" charset="0"/>
              </a:rPr>
              <a:t>, 129 (2009</a:t>
            </a:r>
            <a:r>
              <a:rPr lang="en-US" sz="1400" dirty="0" smtClean="0">
                <a:latin typeface="Lucida Console" pitchFamily="49" charset="0"/>
              </a:rPr>
              <a:t>).</a:t>
            </a:r>
            <a:endParaRPr lang="en-US" sz="1400" dirty="0">
              <a:latin typeface="Lucida Console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60063" y="3810000"/>
            <a:ext cx="2988137" cy="2289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04284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47079" y="3035968"/>
            <a:ext cx="320040" cy="256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12"/>
          <p:cNvCxnSpPr>
            <a:endCxn id="5" idx="3"/>
          </p:cNvCxnSpPr>
          <p:nvPr/>
        </p:nvCxnSpPr>
        <p:spPr>
          <a:xfrm flipV="1">
            <a:off x="4645297" y="3254505"/>
            <a:ext cx="1148651" cy="560687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2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ionization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912358" cy="36576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-5400000">
            <a:off x="2711162" y="4209004"/>
            <a:ext cx="381000" cy="2478592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01351" y="5715000"/>
            <a:ext cx="0" cy="54864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01351" y="6263640"/>
            <a:ext cx="420624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01840" y="6086223"/>
            <a:ext cx="0" cy="182880"/>
          </a:xfrm>
          <a:prstGeom prst="straightConnector1">
            <a:avLst/>
          </a:prstGeom>
          <a:ln w="254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04243"/>
              </p:ext>
            </p:extLst>
          </p:nvPr>
        </p:nvGraphicFramePr>
        <p:xfrm>
          <a:off x="5829300" y="4623625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6" name="Equation" r:id="rId5" imgW="2019240" imgH="469800" progId="Equation.DSMT4">
                  <p:embed/>
                </p:oleObj>
              </mc:Choice>
              <mc:Fallback>
                <p:oleObj name="Equation" r:id="rId5" imgW="201924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623625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14934"/>
              </p:ext>
            </p:extLst>
          </p:nvPr>
        </p:nvGraphicFramePr>
        <p:xfrm>
          <a:off x="5826825" y="5321300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7" name="Equation" r:id="rId7" imgW="1892160" imgH="469800" progId="Equation.DSMT4">
                  <p:embed/>
                </p:oleObj>
              </mc:Choice>
              <mc:Fallback>
                <p:oleObj name="Equation" r:id="rId7" imgW="189216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825" y="5321300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46745"/>
            <a:ext cx="2842508" cy="2949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ucida Console" pitchFamily="49" charset="0"/>
              </a:rPr>
              <a:t>Y.Itikawa</a:t>
            </a:r>
            <a:r>
              <a:rPr lang="en-US" sz="1400" dirty="0">
                <a:latin typeface="Lucida Console" pitchFamily="49" charset="0"/>
              </a:rPr>
              <a:t>, J. Phys. Chem. Ref. Data </a:t>
            </a:r>
            <a:r>
              <a:rPr lang="en-US" sz="1400" b="1" dirty="0">
                <a:latin typeface="Lucida Console" pitchFamily="49" charset="0"/>
              </a:rPr>
              <a:t>35</a:t>
            </a:r>
            <a:r>
              <a:rPr lang="en-US" sz="1400" dirty="0">
                <a:latin typeface="Lucida Console" pitchFamily="49" charset="0"/>
              </a:rPr>
              <a:t>, 31 (2006).</a:t>
            </a:r>
          </a:p>
        </p:txBody>
      </p:sp>
    </p:spTree>
    <p:extLst>
      <p:ext uri="{BB962C8B-B14F-4D97-AF65-F5344CB8AC3E}">
        <p14:creationId xmlns:p14="http://schemas.microsoft.com/office/powerpoint/2010/main" val="24022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3: retarding field analysis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1" y="2487521"/>
            <a:ext cx="4217579" cy="281777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16774"/>
              </p:ext>
            </p:extLst>
          </p:nvPr>
        </p:nvGraphicFramePr>
        <p:xfrm>
          <a:off x="4926013" y="2046288"/>
          <a:ext cx="42005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" name="Graph" r:id="rId5" imgW="3375360" imgH="2937600" progId="Origin50.Graph">
                  <p:embed/>
                </p:oleObj>
              </mc:Choice>
              <mc:Fallback>
                <p:oleObj name="Graph" r:id="rId5" imgW="3375360" imgH="2937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2046288"/>
                        <a:ext cx="4200525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C. B. </a:t>
            </a:r>
            <a:r>
              <a:rPr lang="en-US" sz="1400" dirty="0" smtClean="0">
                <a:latin typeface="Lucida Console" pitchFamily="49" charset="0"/>
              </a:rPr>
              <a:t>Opal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>
                <a:latin typeface="Lucida Console" pitchFamily="49" charset="0"/>
              </a:rPr>
              <a:t>J. Chem. Phys</a:t>
            </a:r>
            <a:r>
              <a:rPr lang="en-US" sz="1400" dirty="0" smtClean="0">
                <a:latin typeface="Lucida Console" pitchFamily="49" charset="0"/>
              </a:rPr>
              <a:t>. </a:t>
            </a:r>
            <a:r>
              <a:rPr lang="en-US" sz="1400" b="1" dirty="0" smtClean="0">
                <a:latin typeface="Lucida Console" pitchFamily="49" charset="0"/>
              </a:rPr>
              <a:t>55</a:t>
            </a:r>
            <a:r>
              <a:rPr lang="en-US" sz="1400" dirty="0">
                <a:latin typeface="Lucida Console" pitchFamily="49" charset="0"/>
              </a:rPr>
              <a:t>, </a:t>
            </a:r>
            <a:r>
              <a:rPr lang="en-US" sz="1400" dirty="0" smtClean="0">
                <a:latin typeface="Lucida Console" pitchFamily="49" charset="0"/>
              </a:rPr>
              <a:t>4100 (1971).</a:t>
            </a:r>
            <a:endParaRPr lang="en-US" sz="1400" dirty="0">
              <a:latin typeface="Lucida Console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463320" y="2331719"/>
            <a:ext cx="0" cy="109728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191280" y="2330348"/>
            <a:ext cx="0" cy="393192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4927" y="19585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No gas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80" y="19585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With gas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Future improvements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905000"/>
            <a:ext cx="47404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dirty="0" err="1" smtClean="0">
                <a:latin typeface="Lucida Console" pitchFamily="49" charset="0"/>
              </a:rPr>
              <a:t>Repump</a:t>
            </a:r>
            <a:r>
              <a:rPr lang="en-US" sz="2100" dirty="0" smtClean="0">
                <a:latin typeface="Lucida Console" pitchFamily="49" charset="0"/>
              </a:rPr>
              <a:t> laser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Benzene as buffer gas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Higher buffer gas pressure</a:t>
            </a:r>
          </a:p>
          <a:p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Rubidium dispensers</a:t>
            </a:r>
            <a:endParaRPr lang="en-US" sz="2100" dirty="0">
              <a:latin typeface="Lucida Console" pitchFamily="49" charset="0"/>
            </a:endParaRPr>
          </a:p>
          <a:p>
            <a:endParaRPr lang="en-US" sz="2100" dirty="0" smtClean="0"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477000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ucida Console" pitchFamily="49" charset="0"/>
              </a:rPr>
              <a:t>R.G.W.Norrish</a:t>
            </a:r>
            <a:r>
              <a:rPr lang="en-US" sz="1400" dirty="0">
                <a:latin typeface="Lucida Console" pitchFamily="49" charset="0"/>
              </a:rPr>
              <a:t> and </a:t>
            </a:r>
            <a:r>
              <a:rPr lang="en-US" sz="1400" dirty="0" err="1" smtClean="0">
                <a:latin typeface="Lucida Console" pitchFamily="49" charset="0"/>
              </a:rPr>
              <a:t>W.MacF.Smith</a:t>
            </a:r>
            <a:r>
              <a:rPr lang="en-US" sz="1400" dirty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Proc.Roy.Soc.London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b="1" dirty="0">
                <a:latin typeface="Lucida Console" pitchFamily="49" charset="0"/>
              </a:rPr>
              <a:t>A176</a:t>
            </a:r>
            <a:r>
              <a:rPr lang="en-US" sz="1400" dirty="0">
                <a:latin typeface="Lucida Console" pitchFamily="49" charset="0"/>
              </a:rPr>
              <a:t>, 295 (1940).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5775" y="2729552"/>
            <a:ext cx="50041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6640413"/>
            <a:ext cx="500416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oan\AppData\Local\Temp\CM_new_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3089"/>
            <a:ext cx="4953000" cy="382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05" y="5127430"/>
            <a:ext cx="1844870" cy="18448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486400" y="3503513"/>
            <a:ext cx="0" cy="4937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15200" y="3962400"/>
            <a:ext cx="0" cy="495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08355" y="4064825"/>
            <a:ext cx="11560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latin typeface="Lucida Console" pitchFamily="49" charset="0"/>
              </a:rPr>
              <a:t>Source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9546" y="4533486"/>
            <a:ext cx="2451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latin typeface="Lucida Console" pitchFamily="49" charset="0"/>
              </a:rPr>
              <a:t>Target</a:t>
            </a:r>
          </a:p>
          <a:p>
            <a:pPr algn="ctr"/>
            <a:r>
              <a:rPr lang="en-US" sz="2100" dirty="0" smtClean="0">
                <a:latin typeface="Lucida Console" pitchFamily="49" charset="0"/>
              </a:rPr>
              <a:t>(bromocamphor)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69556"/>
              </p:ext>
            </p:extLst>
          </p:nvPr>
        </p:nvGraphicFramePr>
        <p:xfrm>
          <a:off x="381000" y="2209800"/>
          <a:ext cx="3713162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Graph" r:id="rId6" imgW="3231360" imgH="2707200" progId="Origin50.Graph">
                  <p:embed/>
                </p:oleObj>
              </mc:Choice>
              <mc:Fallback>
                <p:oleObj name="Graph" r:id="rId6" imgW="3231360" imgH="2707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209800"/>
                        <a:ext cx="3713162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Example of an atomic physics “table-top” experiment: Electron circular dichroism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64008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J. M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dirty="0" err="1" smtClean="0">
                <a:latin typeface="Lucida Console" pitchFamily="49" charset="0"/>
              </a:rPr>
              <a:t>Dreiling</a:t>
            </a:r>
            <a:r>
              <a:rPr lang="en-US" sz="1400" dirty="0" smtClean="0">
                <a:latin typeface="Lucida Console" pitchFamily="49" charset="0"/>
              </a:rPr>
              <a:t>, private communication.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62800" y="1714500"/>
            <a:ext cx="529560" cy="457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285875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ucida Console" pitchFamily="49" charset="0"/>
                <a:cs typeface="Arial" pitchFamily="34" charset="0"/>
              </a:rPr>
              <a:t>Timothy J. </a:t>
            </a:r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Gay</a:t>
            </a:r>
          </a:p>
          <a:p>
            <a:pPr algn="ctr"/>
            <a:endParaRPr lang="en-US" sz="2400" dirty="0">
              <a:latin typeface="Lucida Console" pitchFamily="49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Paul D. Burrow</a:t>
            </a:r>
          </a:p>
          <a:p>
            <a:pPr algn="ctr"/>
            <a:endParaRPr lang="en-US" sz="2400" dirty="0" smtClean="0">
              <a:latin typeface="Lucida Console" pitchFamily="49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Dale </a:t>
            </a:r>
            <a:r>
              <a:rPr lang="en-US" sz="2400" dirty="0" err="1" smtClean="0">
                <a:latin typeface="Lucida Console" pitchFamily="49" charset="0"/>
                <a:cs typeface="Arial" pitchFamily="34" charset="0"/>
              </a:rPr>
              <a:t>Tupa</a:t>
            </a:r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 (LANL)</a:t>
            </a:r>
          </a:p>
          <a:p>
            <a:pPr algn="ctr"/>
            <a:endParaRPr lang="en-US" sz="2400" dirty="0">
              <a:latin typeface="Lucida Console" pitchFamily="49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Eric T. </a:t>
            </a:r>
            <a:r>
              <a:rPr lang="en-US" sz="2400" dirty="0" err="1" smtClean="0">
                <a:latin typeface="Lucida Console" pitchFamily="49" charset="0"/>
                <a:cs typeface="Arial" pitchFamily="34" charset="0"/>
              </a:rPr>
              <a:t>Litaker</a:t>
            </a:r>
            <a:endParaRPr lang="en-US" sz="2400" dirty="0" smtClean="0">
              <a:latin typeface="Lucida Console" pitchFamily="49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Lucida Console" pitchFamily="49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Jonah </a:t>
            </a:r>
            <a:r>
              <a:rPr lang="en-US" sz="2400" dirty="0" err="1">
                <a:latin typeface="Lucida Console" pitchFamily="49" charset="0"/>
                <a:cs typeface="Arial" pitchFamily="34" charset="0"/>
              </a:rPr>
              <a:t>Knepper</a:t>
            </a:r>
            <a:endParaRPr lang="en-US" sz="2400" dirty="0">
              <a:latin typeface="Lucida Console" pitchFamily="49" charset="0"/>
              <a:cs typeface="Arial" pitchFamily="34" charset="0"/>
            </a:endParaRPr>
          </a:p>
          <a:p>
            <a:pPr algn="ctr"/>
            <a:endParaRPr lang="en-US" sz="2400" dirty="0" smtClean="0">
              <a:latin typeface="Lucida Console" pitchFamily="49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Lucida Console" pitchFamily="49" charset="0"/>
                <a:cs typeface="Arial" pitchFamily="34" charset="0"/>
              </a:rPr>
              <a:t>Herman </a:t>
            </a:r>
            <a:r>
              <a:rPr lang="en-US" sz="2400" dirty="0" err="1" smtClean="0">
                <a:latin typeface="Lucida Console" pitchFamily="49" charset="0"/>
                <a:cs typeface="Arial" pitchFamily="34" charset="0"/>
              </a:rPr>
              <a:t>Batelaan</a:t>
            </a:r>
            <a:endParaRPr lang="en-US" sz="2400" dirty="0" smtClean="0">
              <a:latin typeface="Lucida Console" pitchFamily="49" charset="0"/>
              <a:cs typeface="Arial" pitchFamily="34" charset="0"/>
            </a:endParaRPr>
          </a:p>
        </p:txBody>
      </p:sp>
      <p:pic>
        <p:nvPicPr>
          <p:cNvPr id="4" name="Picture 4" descr="NS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5601756"/>
            <a:ext cx="1170296" cy="117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296" y="323850"/>
            <a:ext cx="6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Lucida Console" pitchFamily="49" charset="0"/>
                <a:cs typeface="Arial" pitchFamily="34" charset="0"/>
              </a:rPr>
              <a:t>Praise the bridge that carried you over</a:t>
            </a:r>
            <a:r>
              <a:rPr lang="en-US" sz="2000" i="1" dirty="0" smtClean="0">
                <a:solidFill>
                  <a:schemeClr val="tx2"/>
                </a:solidFill>
                <a:latin typeface="Lucida Console" pitchFamily="49" charset="0"/>
                <a:cs typeface="Arial" pitchFamily="34" charset="0"/>
              </a:rPr>
              <a:t>.</a:t>
            </a:r>
          </a:p>
          <a:p>
            <a:r>
              <a:rPr lang="en-US" sz="2000" i="1" dirty="0">
                <a:solidFill>
                  <a:schemeClr val="tx2"/>
                </a:solidFill>
                <a:latin typeface="Lucida Console" pitchFamily="49" charset="0"/>
                <a:cs typeface="Arial" pitchFamily="34" charset="0"/>
              </a:rPr>
              <a:t>— </a:t>
            </a:r>
            <a:r>
              <a:rPr lang="en-US" sz="2000" dirty="0" smtClean="0">
                <a:solidFill>
                  <a:schemeClr val="tx2"/>
                </a:solidFill>
                <a:latin typeface="Lucida Console" pitchFamily="49" charset="0"/>
                <a:cs typeface="Arial" pitchFamily="34" charset="0"/>
              </a:rPr>
              <a:t>George Colman</a:t>
            </a:r>
            <a:endParaRPr lang="en-US" sz="2000" i="1" dirty="0">
              <a:solidFill>
                <a:schemeClr val="tx2"/>
              </a:solidFill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Experiment 1: Rubidium D1 transitions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8" y="2133600"/>
            <a:ext cx="765882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440875"/>
            <a:ext cx="1499129" cy="8771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Lucida Console" pitchFamily="49" charset="0"/>
              </a:rPr>
              <a:t>D1</a:t>
            </a:r>
          </a:p>
          <a:p>
            <a:pPr algn="ctr"/>
            <a:r>
              <a:rPr lang="en-US" sz="1700" dirty="0" smtClean="0">
                <a:latin typeface="Lucida Console" pitchFamily="49" charset="0"/>
              </a:rPr>
              <a:t>794.979 nm</a:t>
            </a:r>
          </a:p>
          <a:p>
            <a:pPr algn="ctr"/>
            <a:r>
              <a:rPr lang="en-US" sz="1700" dirty="0" smtClean="0">
                <a:latin typeface="Lucida Console" pitchFamily="49" charset="0"/>
              </a:rPr>
              <a:t>377.11 THz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5302" y="2098344"/>
            <a:ext cx="8418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Lucida Console" pitchFamily="49" charset="0"/>
              </a:rPr>
              <a:t>(72%)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5302" y="2098105"/>
            <a:ext cx="84189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Lucida Console" pitchFamily="49" charset="0"/>
              </a:rPr>
              <a:t>(28%)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64770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P. Siddons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J. Phys. B </a:t>
            </a:r>
            <a:r>
              <a:rPr lang="en-US" sz="1400" b="1" dirty="0" smtClean="0">
                <a:latin typeface="Lucida Console" pitchFamily="49" charset="0"/>
              </a:rPr>
              <a:t>41</a:t>
            </a:r>
            <a:r>
              <a:rPr lang="en-US" sz="1400" dirty="0" smtClean="0">
                <a:latin typeface="Lucida Console" pitchFamily="49" charset="0"/>
              </a:rPr>
              <a:t>, 155004 (2008)</a:t>
            </a:r>
            <a:endParaRPr lang="en-US" sz="14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An idea for producing polarized electrons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30278"/>
              </p:ext>
            </p:extLst>
          </p:nvPr>
        </p:nvGraphicFramePr>
        <p:xfrm>
          <a:off x="2666079" y="1695450"/>
          <a:ext cx="3771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" name="Equation" r:id="rId4" imgW="3771720" imgH="507960" progId="Equation.DSMT4">
                  <p:embed/>
                </p:oleObj>
              </mc:Choice>
              <mc:Fallback>
                <p:oleObj name="Equation" r:id="rId4" imgW="3771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079" y="1695450"/>
                        <a:ext cx="3771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59356"/>
              </p:ext>
            </p:extLst>
          </p:nvPr>
        </p:nvGraphicFramePr>
        <p:xfrm>
          <a:off x="1524000" y="2193925"/>
          <a:ext cx="507682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Graph" r:id="rId6" imgW="4174560" imgH="2707200" progId="Origin50.Graph">
                  <p:embed/>
                </p:oleObj>
              </mc:Choice>
              <mc:Fallback>
                <p:oleObj name="Graph" r:id="rId6" imgW="4174560" imgH="2707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2193925"/>
                        <a:ext cx="5076825" cy="329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867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itchFamily="49" charset="0"/>
              </a:rPr>
              <a:t>P. S. </a:t>
            </a:r>
            <a:r>
              <a:rPr lang="en-US" sz="1400" dirty="0" err="1">
                <a:latin typeface="Lucida Console" pitchFamily="49" charset="0"/>
              </a:rPr>
              <a:t>Farago</a:t>
            </a:r>
            <a:r>
              <a:rPr lang="en-US" sz="1400" dirty="0">
                <a:latin typeface="Lucida Console" pitchFamily="49" charset="0"/>
              </a:rPr>
              <a:t> and H. </a:t>
            </a:r>
            <a:r>
              <a:rPr lang="en-US" sz="1400" dirty="0" err="1">
                <a:latin typeface="Lucida Console" pitchFamily="49" charset="0"/>
              </a:rPr>
              <a:t>Siegmann</a:t>
            </a:r>
            <a:r>
              <a:rPr lang="en-US" sz="1400" dirty="0">
                <a:latin typeface="Lucida Console" pitchFamily="49" charset="0"/>
              </a:rPr>
              <a:t>, Phys. </a:t>
            </a:r>
            <a:r>
              <a:rPr lang="en-US" sz="1400" dirty="0" err="1">
                <a:latin typeface="Lucida Console" pitchFamily="49" charset="0"/>
              </a:rPr>
              <a:t>Lett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b="1" dirty="0">
                <a:latin typeface="Lucida Console" pitchFamily="49" charset="0"/>
              </a:rPr>
              <a:t>20</a:t>
            </a:r>
            <a:r>
              <a:rPr lang="en-US" sz="1400" dirty="0">
                <a:latin typeface="Lucida Console" pitchFamily="49" charset="0"/>
              </a:rPr>
              <a:t>, 279 (1966</a:t>
            </a:r>
            <a:r>
              <a:rPr lang="en-US" sz="1400" dirty="0" smtClean="0">
                <a:latin typeface="Lucida Console" pitchFamily="49" charset="0"/>
              </a:rPr>
              <a:t>).</a:t>
            </a:r>
          </a:p>
          <a:p>
            <a:r>
              <a:rPr lang="en-US" sz="1400" dirty="0">
                <a:latin typeface="Lucida Console" pitchFamily="49" charset="0"/>
              </a:rPr>
              <a:t>R. </a:t>
            </a:r>
            <a:r>
              <a:rPr lang="en-US" sz="1400" dirty="0" err="1">
                <a:latin typeface="Lucida Console" pitchFamily="49" charset="0"/>
              </a:rPr>
              <a:t>Krisciokaitis-Krisst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 err="1">
                <a:latin typeface="Lucida Console" pitchFamily="49" charset="0"/>
              </a:rPr>
              <a:t>Nucl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dirty="0" err="1">
                <a:latin typeface="Lucida Console" pitchFamily="49" charset="0"/>
              </a:rPr>
              <a:t>Instrum</a:t>
            </a:r>
            <a:r>
              <a:rPr lang="en-US" sz="1400" dirty="0">
                <a:latin typeface="Lucida Console" pitchFamily="49" charset="0"/>
              </a:rPr>
              <a:t>. Methods </a:t>
            </a:r>
            <a:r>
              <a:rPr lang="en-US" sz="1400" b="1" dirty="0">
                <a:latin typeface="Lucida Console" pitchFamily="49" charset="0"/>
              </a:rPr>
              <a:t>118</a:t>
            </a:r>
            <a:r>
              <a:rPr lang="en-US" sz="1400" dirty="0">
                <a:latin typeface="Lucida Console" pitchFamily="49" charset="0"/>
              </a:rPr>
              <a:t>, 157 (1974</a:t>
            </a:r>
            <a:r>
              <a:rPr lang="en-US" sz="1400" dirty="0" smtClean="0">
                <a:latin typeface="Lucida Console" pitchFamily="49" charset="0"/>
              </a:rPr>
              <a:t>).</a:t>
            </a:r>
          </a:p>
          <a:p>
            <a:r>
              <a:rPr lang="en-US" sz="1400" dirty="0" err="1">
                <a:latin typeface="Lucida Console" pitchFamily="49" charset="0"/>
              </a:rPr>
              <a:t>H.Batelaan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i="1" dirty="0">
                <a:latin typeface="Lucida Console" pitchFamily="49" charset="0"/>
              </a:rPr>
              <a:t>et al.</a:t>
            </a:r>
            <a:r>
              <a:rPr lang="en-US" sz="1400" dirty="0">
                <a:latin typeface="Lucida Console" pitchFamily="49" charset="0"/>
              </a:rPr>
              <a:t>, Phys. Rev. </a:t>
            </a:r>
            <a:r>
              <a:rPr lang="en-US" sz="1400" dirty="0" err="1">
                <a:latin typeface="Lucida Console" pitchFamily="49" charset="0"/>
              </a:rPr>
              <a:t>Lett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b="1" dirty="0">
                <a:latin typeface="Lucida Console" pitchFamily="49" charset="0"/>
              </a:rPr>
              <a:t>82</a:t>
            </a:r>
            <a:r>
              <a:rPr lang="en-US" sz="1400" dirty="0">
                <a:latin typeface="Lucida Console" pitchFamily="49" charset="0"/>
              </a:rPr>
              <a:t>, 4216 (1999</a:t>
            </a:r>
            <a:r>
              <a:rPr lang="en-US" sz="1400" dirty="0" smtClean="0">
                <a:latin typeface="Lucida Console" pitchFamily="49" charset="0"/>
              </a:rPr>
              <a:t>).</a:t>
            </a:r>
            <a:endParaRPr lang="en-US" sz="1400" dirty="0">
              <a:latin typeface="Lucida Console" pitchFamily="49" charset="0"/>
            </a:endParaRPr>
          </a:p>
          <a:p>
            <a:r>
              <a:rPr lang="en-US" sz="1400" dirty="0" err="1" smtClean="0">
                <a:latin typeface="Lucida Console" pitchFamily="49" charset="0"/>
              </a:rPr>
              <a:t>C.Bahrim</a:t>
            </a:r>
            <a:r>
              <a:rPr lang="en-US" sz="1400" dirty="0" smtClean="0">
                <a:latin typeface="Lucida Console" pitchFamily="49" charset="0"/>
              </a:rPr>
              <a:t>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>
                <a:latin typeface="Lucida Console" pitchFamily="49" charset="0"/>
              </a:rPr>
              <a:t>Phys. Rev. A </a:t>
            </a:r>
            <a:r>
              <a:rPr lang="en-US" sz="1400" b="1" dirty="0">
                <a:latin typeface="Lucida Console" pitchFamily="49" charset="0"/>
              </a:rPr>
              <a:t>63</a:t>
            </a:r>
            <a:r>
              <a:rPr lang="en-US" sz="1400" dirty="0">
                <a:latin typeface="Lucida Console" pitchFamily="49" charset="0"/>
              </a:rPr>
              <a:t>, 042710 (2001).</a:t>
            </a:r>
            <a:endParaRPr lang="en-US" sz="1400" dirty="0" smtClean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Working of the optically‐pumped spin‐exchange </a:t>
            </a:r>
            <a:r>
              <a:rPr lang="en-US" sz="2800" dirty="0">
                <a:solidFill>
                  <a:srgbClr val="002060"/>
                </a:solidFill>
                <a:latin typeface="Lucida Console" pitchFamily="49" charset="0"/>
              </a:rPr>
              <a:t>p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olarized electron </a:t>
            </a:r>
            <a:r>
              <a:rPr lang="en-US" sz="2800" dirty="0">
                <a:solidFill>
                  <a:srgbClr val="002060"/>
                </a:solidFill>
                <a:latin typeface="Lucida Console" pitchFamily="49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ource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570327"/>
            <a:ext cx="15716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2674320"/>
            <a:ext cx="15716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010400" y="2802908"/>
            <a:ext cx="20574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Pump laser</a:t>
            </a:r>
            <a:endParaRPr lang="en-US" sz="2100" dirty="0">
              <a:solidFill>
                <a:schemeClr val="tx1"/>
              </a:solidFill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3069608"/>
            <a:ext cx="4419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62260" y="3057459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133660" y="3114609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200520" y="3921816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971920" y="3978966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71845" y="3212483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43245" y="326963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85800" y="2907683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71500" y="296483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14400" y="3441083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00100" y="349823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1845" y="3746385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7545" y="3803535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290367" y="2907683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176067" y="296483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518597" y="3460552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04297" y="3517702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976042" y="3746385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861742" y="3803535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966457" y="3086096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852157" y="3143246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62112" y="3212483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747812" y="326963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805087" y="3881445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690787" y="3938595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4339440"/>
            <a:ext cx="2127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err="1" smtClean="0">
                <a:latin typeface="Lucida Console" pitchFamily="49" charset="0"/>
              </a:rPr>
              <a:t>Unpolarized</a:t>
            </a:r>
            <a:r>
              <a:rPr lang="en-US" sz="2100" dirty="0" smtClean="0">
                <a:latin typeface="Lucida Console" pitchFamily="49" charset="0"/>
              </a:rPr>
              <a:t> </a:t>
            </a:r>
          </a:p>
          <a:p>
            <a:pPr algn="ctr"/>
            <a:r>
              <a:rPr lang="en-US" sz="2100" dirty="0" smtClean="0">
                <a:latin typeface="Lucida Console" pitchFamily="49" charset="0"/>
              </a:rPr>
              <a:t>electrons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2864" y="4501487"/>
            <a:ext cx="14798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err="1" smtClean="0">
                <a:latin typeface="Lucida Console" pitchFamily="49" charset="0"/>
              </a:rPr>
              <a:t>Rb</a:t>
            </a:r>
            <a:r>
              <a:rPr lang="en-US" sz="2100" dirty="0" smtClean="0">
                <a:latin typeface="Lucida Console" pitchFamily="49" charset="0"/>
              </a:rPr>
              <a:t> atoms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29200" y="4339440"/>
            <a:ext cx="1803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Lucida Console" pitchFamily="49" charset="0"/>
              </a:rPr>
              <a:t>P</a:t>
            </a:r>
            <a:r>
              <a:rPr lang="en-US" sz="2100" dirty="0" smtClean="0">
                <a:latin typeface="Lucida Console" pitchFamily="49" charset="0"/>
              </a:rPr>
              <a:t>olarized </a:t>
            </a:r>
          </a:p>
          <a:p>
            <a:pPr algn="ctr"/>
            <a:r>
              <a:rPr lang="en-US" sz="2100" dirty="0" smtClean="0">
                <a:latin typeface="Lucida Console" pitchFamily="49" charset="0"/>
              </a:rPr>
              <a:t>electrons</a:t>
            </a:r>
          </a:p>
        </p:txBody>
      </p:sp>
      <p:sp>
        <p:nvSpPr>
          <p:cNvPr id="64" name="Left Brace 63"/>
          <p:cNvSpPr/>
          <p:nvPr/>
        </p:nvSpPr>
        <p:spPr>
          <a:xfrm rot="-5400000">
            <a:off x="3224211" y="3703472"/>
            <a:ext cx="457200" cy="1524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78451" y="4766102"/>
            <a:ext cx="21275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latin typeface="Lucida Console" pitchFamily="49" charset="0"/>
              </a:rPr>
              <a:t>+ buffer gas</a:t>
            </a:r>
          </a:p>
        </p:txBody>
      </p:sp>
    </p:spTree>
    <p:extLst>
      <p:ext uri="{BB962C8B-B14F-4D97-AF65-F5344CB8AC3E}">
        <p14:creationId xmlns:p14="http://schemas.microsoft.com/office/powerpoint/2010/main" val="2839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9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5" grpId="0"/>
      <p:bldP spid="62" grpId="0"/>
      <p:bldP spid="63" grpId="0"/>
      <p:bldP spid="63" grpId="1"/>
      <p:bldP spid="64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1905000"/>
            <a:ext cx="7007046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Minimizes diffusion</a:t>
            </a:r>
          </a:p>
          <a:p>
            <a:endParaRPr lang="en-US" sz="2100" dirty="0" smtClean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Mitigates radiation trapping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Thermalizes electrons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dirty="0">
              <a:latin typeface="Lucida Console" pitchFamily="49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dirty="0" smtClean="0">
                <a:latin typeface="Lucida Console" pitchFamily="49" charset="0"/>
              </a:rPr>
              <a:t>Increases electron effective path length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Role of buffer gas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6515100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H.Batelaan</a:t>
            </a:r>
            <a:r>
              <a:rPr lang="en-US" sz="1400" dirty="0">
                <a:latin typeface="Lucida Console" pitchFamily="49" charset="0"/>
              </a:rPr>
              <a:t> </a:t>
            </a:r>
            <a:r>
              <a:rPr lang="en-US" sz="1400" i="1" dirty="0" smtClean="0">
                <a:latin typeface="Lucida Console" pitchFamily="49" charset="0"/>
              </a:rPr>
              <a:t>et al.</a:t>
            </a:r>
            <a:r>
              <a:rPr lang="en-US" sz="1400" dirty="0" smtClean="0">
                <a:latin typeface="Lucida Console" pitchFamily="49" charset="0"/>
              </a:rPr>
              <a:t>, </a:t>
            </a:r>
            <a:r>
              <a:rPr lang="en-US" sz="1400" dirty="0">
                <a:latin typeface="Lucida Console" pitchFamily="49" charset="0"/>
              </a:rPr>
              <a:t>Phys. Rev. </a:t>
            </a:r>
            <a:r>
              <a:rPr lang="en-US" sz="1400" dirty="0" err="1">
                <a:latin typeface="Lucida Console" pitchFamily="49" charset="0"/>
              </a:rPr>
              <a:t>Lett</a:t>
            </a:r>
            <a:r>
              <a:rPr lang="en-US" sz="1400" dirty="0">
                <a:latin typeface="Lucida Console" pitchFamily="49" charset="0"/>
              </a:rPr>
              <a:t>. </a:t>
            </a:r>
            <a:r>
              <a:rPr lang="en-US" sz="1400" b="1" dirty="0">
                <a:latin typeface="Lucida Console" pitchFamily="49" charset="0"/>
              </a:rPr>
              <a:t>82</a:t>
            </a:r>
            <a:r>
              <a:rPr lang="en-US" sz="1400" dirty="0">
                <a:latin typeface="Lucida Console" pitchFamily="49" charset="0"/>
              </a:rPr>
              <a:t>, 4216 (1999).</a:t>
            </a:r>
            <a:endParaRPr lang="en-US" sz="1400" dirty="0" smtClean="0">
              <a:latin typeface="Lucida Console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124200" cy="11115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2200901"/>
            <a:ext cx="2964154" cy="85099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38" y="4498149"/>
            <a:ext cx="3763587" cy="1597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1620" y="5263080"/>
            <a:ext cx="138423" cy="12824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7509" y="5297073"/>
            <a:ext cx="74749" cy="69250"/>
          </a:xfrm>
          <a:prstGeom prst="ellipse">
            <a:avLst/>
          </a:prstGeom>
          <a:solidFill>
            <a:srgbClr val="3131F9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1288" y="4498149"/>
            <a:ext cx="191312" cy="302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350967" y="4620344"/>
            <a:ext cx="95656" cy="7502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Schematic of apparatus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55814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Lucida Console" pitchFamily="49" charset="0"/>
              </a:rPr>
              <a:t>A) tungsten filament; B) collision cell; C) differential pumping chamber; D) retractable electron collector; E) electron </a:t>
            </a:r>
            <a:r>
              <a:rPr lang="en-US" dirty="0" err="1" smtClean="0">
                <a:latin typeface="Lucida Console" pitchFamily="49" charset="0"/>
              </a:rPr>
              <a:t>polarimeter</a:t>
            </a:r>
            <a:r>
              <a:rPr lang="en-US" dirty="0" smtClean="0">
                <a:latin typeface="Lucida Console" pitchFamily="49" charset="0"/>
              </a:rPr>
              <a:t>; F) optical </a:t>
            </a:r>
            <a:r>
              <a:rPr lang="en-US" dirty="0" err="1" smtClean="0">
                <a:latin typeface="Lucida Console" pitchFamily="49" charset="0"/>
              </a:rPr>
              <a:t>polarimeter</a:t>
            </a:r>
            <a:r>
              <a:rPr lang="en-US" dirty="0" smtClean="0">
                <a:latin typeface="Lucida Console" pitchFamily="49" charset="0"/>
              </a:rPr>
              <a:t>; G) Faraday cup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75" y="1681350"/>
            <a:ext cx="6201300" cy="33675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40824" y="4876800"/>
            <a:ext cx="0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44453" y="4921072"/>
            <a:ext cx="7863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35485" y="4877524"/>
            <a:ext cx="0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7857" y="493802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10cm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Optical layout</a:t>
            </a:r>
            <a:endParaRPr lang="en-US" sz="2800" dirty="0">
              <a:solidFill>
                <a:srgbClr val="00206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2" y="3417085"/>
            <a:ext cx="5642418" cy="23611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00341" y="6021450"/>
            <a:ext cx="100584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759421" y="5323990"/>
            <a:ext cx="146304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2700000">
            <a:off x="8522001" y="5801945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45600" y="5792850"/>
            <a:ext cx="1143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97997" y="5792850"/>
            <a:ext cx="4571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53819" y="5792850"/>
            <a:ext cx="4571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49663" y="6219578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Pump laser</a:t>
            </a:r>
          </a:p>
          <a:p>
            <a:pPr algn="ctr"/>
            <a:r>
              <a:rPr lang="en-US" dirty="0" smtClean="0">
                <a:latin typeface="Lucida Console" pitchFamily="49" charset="0"/>
                <a:cs typeface="Arial" pitchFamily="34" charset="0"/>
              </a:rPr>
              <a:t>(795nm)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28012" y="599097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M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3682" y="422671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M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3478" y="399811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LP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8666" y="399811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QWP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10325" y="4569610"/>
            <a:ext cx="2057400" cy="0"/>
          </a:xfrm>
          <a:prstGeom prst="line">
            <a:avLst/>
          </a:prstGeom>
          <a:ln w="63500">
            <a:solidFill>
              <a:srgbClr val="C00000"/>
            </a:solidFill>
            <a:headEnd type="stealth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-2700000">
            <a:off x="8519451" y="4379110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04830" y="4366072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38341" y="4372221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>
            <a:off x="2926079" y="1401357"/>
            <a:ext cx="12193" cy="1755648"/>
          </a:xfrm>
          <a:prstGeom prst="line">
            <a:avLst/>
          </a:prstGeom>
          <a:ln w="63500" cap="flat">
            <a:solidFill>
              <a:srgbClr val="FF0000">
                <a:alpha val="30000"/>
              </a:srgbClr>
            </a:solidFill>
            <a:round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nip Same Side Corner Rectangle 23"/>
          <p:cNvSpPr>
            <a:spLocks noChangeAspect="1"/>
          </p:cNvSpPr>
          <p:nvPr/>
        </p:nvSpPr>
        <p:spPr>
          <a:xfrm rot="16200000">
            <a:off x="3832562" y="1983648"/>
            <a:ext cx="550410" cy="594360"/>
          </a:xfrm>
          <a:prstGeom prst="snip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1592240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Probe laser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8422" y="20875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M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5212" y="286859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LP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2550" y="255640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ND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42158" y="2245510"/>
            <a:ext cx="12193" cy="1143000"/>
          </a:xfrm>
          <a:prstGeom prst="line">
            <a:avLst/>
          </a:prstGeom>
          <a:ln w="63500" cap="flat">
            <a:solidFill>
              <a:srgbClr val="FF0000">
                <a:alpha val="30000"/>
              </a:srgbClr>
            </a:solidFill>
            <a:round/>
            <a:headEnd type="none" w="lg" len="sm"/>
            <a:tailEnd type="stealth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2700000">
            <a:off x="2034541" y="2016910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2034541" y="2523649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2041267" y="2828449"/>
            <a:ext cx="4571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hord 32"/>
          <p:cNvSpPr/>
          <p:nvPr/>
        </p:nvSpPr>
        <p:spPr>
          <a:xfrm>
            <a:off x="1743454" y="5360185"/>
            <a:ext cx="609600" cy="1143000"/>
          </a:xfrm>
          <a:prstGeom prst="chord">
            <a:avLst>
              <a:gd name="adj1" fmla="val 2700000"/>
              <a:gd name="adj2" fmla="val 800924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02264" y="6191003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Photodiode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Lucida Console" pitchFamily="49" charset="0"/>
              </a:rPr>
              <a:t>Apparatus</a:t>
            </a:r>
            <a:endParaRPr lang="en-US" sz="2800" dirty="0">
              <a:solidFill>
                <a:srgbClr val="FF0000"/>
              </a:solidFill>
              <a:latin typeface="Lucida Console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70" y="1600200"/>
            <a:ext cx="6966514" cy="47091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55475" y="6400800"/>
            <a:ext cx="0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55475" y="6446520"/>
            <a:ext cx="8686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33387" y="6404610"/>
            <a:ext cx="0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8560" y="646557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Arial" pitchFamily="34" charset="0"/>
              </a:rPr>
              <a:t>10cm</a:t>
            </a:r>
            <a:endParaRPr lang="en-US" dirty="0">
              <a:latin typeface="Lucida Console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949</Words>
  <Application>Microsoft Office PowerPoint</Application>
  <PresentationFormat>On-screen Show (4:3)</PresentationFormat>
  <Paragraphs>230</Paragraphs>
  <Slides>32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Graph</vt:lpstr>
      <vt:lpstr>An optically pumped spin-exchange polarized electron source</vt:lpstr>
      <vt:lpstr>Wanted: a “push-button” polarized electron source</vt:lpstr>
      <vt:lpstr>Example of an atomic physics “table-top” experiment: Electron circular dichroism</vt:lpstr>
      <vt:lpstr>An idea for producing polarized electrons</vt:lpstr>
      <vt:lpstr>Working of the optically‐pumped spin‐exchange polarized electron source</vt:lpstr>
      <vt:lpstr>Role of buffer gas</vt:lpstr>
      <vt:lpstr>Schematic of apparatus</vt:lpstr>
      <vt:lpstr>Optical layout</vt:lpstr>
      <vt:lpstr>Apparatus</vt:lpstr>
      <vt:lpstr>Source: collision cell/electron gun</vt:lpstr>
      <vt:lpstr>Optical electron polarimeter</vt:lpstr>
      <vt:lpstr>Electron optical polarimeter</vt:lpstr>
      <vt:lpstr>Experiments</vt:lpstr>
      <vt:lpstr>PowerPoint Presentation</vt:lpstr>
      <vt:lpstr>Experiment 1: Electronic spin reversal</vt:lpstr>
      <vt:lpstr>Experiment 1: Electronic spin reversal</vt:lpstr>
      <vt:lpstr>Experiment 1: electron-spin reversal</vt:lpstr>
      <vt:lpstr>Experiment 1: two ways to reverse beam polarization  </vt:lpstr>
      <vt:lpstr>PowerPoint Presentation</vt:lpstr>
      <vt:lpstr>Experiment 2: performance with different buffer gases</vt:lpstr>
      <vt:lpstr>Experiment 2: characteristics of the different buffer gases</vt:lpstr>
      <vt:lpstr>PowerPoint Presentation</vt:lpstr>
      <vt:lpstr>Experiment 3: dependence of Pe on electron energy</vt:lpstr>
      <vt:lpstr>Experiment 3: dependence of Pe on electron energy</vt:lpstr>
      <vt:lpstr>Experiment 3: temporary negative ion formation</vt:lpstr>
      <vt:lpstr>Experiment 3: electronic excitation</vt:lpstr>
      <vt:lpstr>Experiment 3: ionization</vt:lpstr>
      <vt:lpstr>Experiment 3: retarding field analysis</vt:lpstr>
      <vt:lpstr>Future improvements</vt:lpstr>
      <vt:lpstr>PowerPoint Presentation</vt:lpstr>
      <vt:lpstr>PowerPoint Presentation</vt:lpstr>
      <vt:lpstr>Experiment 1: Rubidium D1 transitions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</dc:creator>
  <cp:lastModifiedBy>MP</cp:lastModifiedBy>
  <cp:revision>279</cp:revision>
  <dcterms:created xsi:type="dcterms:W3CDTF">2013-09-02T15:05:47Z</dcterms:created>
  <dcterms:modified xsi:type="dcterms:W3CDTF">2013-09-11T11:53:27Z</dcterms:modified>
</cp:coreProperties>
</file>